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ton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anose="020B0604020202020204" charset="0"/>
      <p:regular r:id="rId16"/>
    </p:embeddedFont>
    <p:embeddedFont>
      <p:font typeface="DM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slide" Target="slide8.xml"/><Relationship Id="rId5" Type="http://schemas.openxmlformats.org/officeDocument/2006/relationships/image" Target="../media/image21.sv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11.svg"/><Relationship Id="rId2" Type="http://schemas.openxmlformats.org/officeDocument/2006/relationships/image" Target="../media/image28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0.png"/><Relationship Id="rId5" Type="http://schemas.openxmlformats.org/officeDocument/2006/relationships/image" Target="../media/image31.svg"/><Relationship Id="rId15" Type="http://schemas.openxmlformats.org/officeDocument/2006/relationships/image" Target="../media/image16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564078"/>
            <a:ext cx="16230600" cy="7309983"/>
            <a:chOff x="0" y="0"/>
            <a:chExt cx="8459470" cy="381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2"/>
              <a:stretch>
                <a:fillRect l="-6735" t="-5804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564241"/>
            <a:ext cx="16911364" cy="299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9"/>
              </a:lnSpc>
            </a:pPr>
            <a:r>
              <a:rPr lang="en-US" sz="11599">
                <a:solidFill>
                  <a:srgbClr val="FFF0A2"/>
                </a:solidFill>
                <a:latin typeface="Anton"/>
                <a:ea typeface="Anton"/>
                <a:cs typeface="Anton"/>
                <a:sym typeface="Anton"/>
              </a:rPr>
              <a:t>HYBRID MOVIE RECOMMENDATION SYSTEM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36165" y="1007962"/>
            <a:ext cx="6563516" cy="129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Recommendation systems suggest items to users based on their preferences.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2921656"/>
            <a:ext cx="18288000" cy="3139000"/>
            <a:chOff x="0" y="0"/>
            <a:chExt cx="24384000" cy="418533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49121" b="25132"/>
            <a:stretch>
              <a:fillRect/>
            </a:stretch>
          </p:blipFill>
          <p:spPr>
            <a:xfrm>
              <a:off x="0" y="0"/>
              <a:ext cx="24384000" cy="4185334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31" y="6467012"/>
            <a:ext cx="3467623" cy="109808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74858" y="7479035"/>
            <a:ext cx="4099933" cy="3304122"/>
            <a:chOff x="0" y="0"/>
            <a:chExt cx="5466577" cy="4405496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5466577" cy="3764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24"/>
                </a:lnSpc>
              </a:pPr>
              <a:r>
                <a:rPr lang="en-US" sz="32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Content-Based Filtering</a:t>
              </a:r>
            </a:p>
            <a:p>
              <a:pPr marL="0" lvl="0" indent="0" algn="ctr">
                <a:lnSpc>
                  <a:spcPts val="4124"/>
                </a:lnSpc>
              </a:pPr>
              <a:endParaRPr lang="en-US" sz="32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0" lvl="0" indent="0" algn="ctr">
                <a:lnSpc>
                  <a:spcPts val="3249"/>
                </a:lnSpc>
              </a:pPr>
              <a:r>
                <a:rPr lang="en-US" sz="2599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Uses item attributes to recommend similar items.</a:t>
              </a:r>
            </a:p>
            <a:p>
              <a:pPr marL="0" lvl="0" indent="0" algn="ctr">
                <a:lnSpc>
                  <a:spcPts val="3749"/>
                </a:lnSpc>
              </a:pPr>
              <a:endParaRPr lang="en-US" sz="259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955668"/>
              <a:ext cx="5466577" cy="44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64627" y="7480475"/>
            <a:ext cx="3410921" cy="3417253"/>
            <a:chOff x="0" y="0"/>
            <a:chExt cx="4547895" cy="455633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9050"/>
              <a:ext cx="4547895" cy="3877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Collaborative Filtering</a:t>
              </a:r>
            </a:p>
            <a:p>
              <a:pPr algn="ctr">
                <a:lnSpc>
                  <a:spcPts val="4125"/>
                </a:lnSpc>
              </a:pPr>
              <a:endParaRPr lang="en-US" sz="33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algn="ctr">
                <a:lnSpc>
                  <a:spcPts val="3250"/>
                </a:lnSpc>
              </a:pPr>
              <a:r>
                <a:rPr lang="en-US" sz="26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Uses user behavior to recommend items.</a:t>
              </a:r>
            </a:p>
            <a:p>
              <a:pPr marL="0" lvl="0" indent="0" algn="ctr">
                <a:lnSpc>
                  <a:spcPts val="4125"/>
                </a:lnSpc>
              </a:pPr>
              <a:endPara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106509"/>
              <a:ext cx="4547895" cy="44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36165" y="7480475"/>
            <a:ext cx="2889686" cy="898931"/>
            <a:chOff x="0" y="0"/>
            <a:chExt cx="3852915" cy="119857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"/>
              <a:ext cx="3852915" cy="518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4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8747"/>
              <a:ext cx="3852915" cy="44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25852" y="7479035"/>
            <a:ext cx="3673830" cy="2768693"/>
            <a:chOff x="0" y="0"/>
            <a:chExt cx="4898440" cy="369159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9050"/>
              <a:ext cx="4898440" cy="302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25"/>
                </a:lnSpc>
              </a:pPr>
              <a:r>
                <a:rPr lang="en-US" sz="33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Hybrid Methods</a:t>
              </a:r>
            </a:p>
            <a:p>
              <a:pPr marL="0" lvl="0" indent="0" algn="ctr">
                <a:lnSpc>
                  <a:spcPts val="4125"/>
                </a:lnSpc>
              </a:pPr>
              <a:endParaRPr lang="en-US" sz="33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 marL="0" lvl="0" indent="0" algn="ctr">
                <a:lnSpc>
                  <a:spcPts val="3250"/>
                </a:lnSpc>
              </a:pPr>
              <a:r>
                <a:rPr lang="en-US" sz="2600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Combines both approaches for better accuracy.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241762"/>
              <a:ext cx="4898440" cy="449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276" y="6467735"/>
            <a:ext cx="3467623" cy="109808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0645" y="6467735"/>
            <a:ext cx="3467623" cy="1098081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574858" y="-76146"/>
            <a:ext cx="9486231" cy="2436576"/>
            <a:chOff x="0" y="0"/>
            <a:chExt cx="12648308" cy="3248768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9050"/>
              <a:ext cx="12648308" cy="7259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4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65774"/>
              <a:ext cx="12648308" cy="2482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499"/>
                </a:lnSpc>
              </a:pPr>
              <a:r>
                <a:rPr lang="en-US" sz="5999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INTRODUCTION TO RECOMMENDATION SYSTEMS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8455" y="0"/>
            <a:ext cx="7389545" cy="10287000"/>
            <a:chOff x="0" y="0"/>
            <a:chExt cx="9852727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504" b="689"/>
            <a:stretch>
              <a:fillRect/>
            </a:stretch>
          </p:blipFill>
          <p:spPr>
            <a:xfrm>
              <a:off x="0" y="0"/>
              <a:ext cx="9852727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1363633" y="631605"/>
            <a:ext cx="6459190" cy="9023791"/>
            <a:chOff x="0" y="0"/>
            <a:chExt cx="1701186" cy="23766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1186" cy="2376636"/>
            </a:xfrm>
            <a:custGeom>
              <a:avLst/>
              <a:gdLst/>
              <a:ahLst/>
              <a:cxnLst/>
              <a:rect l="l" t="t" r="r" b="b"/>
              <a:pathLst>
                <a:path w="1701186" h="2376636">
                  <a:moveTo>
                    <a:pt x="0" y="0"/>
                  </a:moveTo>
                  <a:lnTo>
                    <a:pt x="1701186" y="0"/>
                  </a:lnTo>
                  <a:lnTo>
                    <a:pt x="1701186" y="2376636"/>
                  </a:lnTo>
                  <a:lnTo>
                    <a:pt x="0" y="2376636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01186" cy="2414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95534" y="986481"/>
            <a:ext cx="5795386" cy="8164816"/>
            <a:chOff x="0" y="0"/>
            <a:chExt cx="45072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05960" cy="6350000"/>
            </a:xfrm>
            <a:custGeom>
              <a:avLst/>
              <a:gdLst/>
              <a:ahLst/>
              <a:cxnLst/>
              <a:rect l="l" t="t" r="r" b="b"/>
              <a:pathLst>
                <a:path w="4505960" h="635000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13112" t="-21207" r="-13910" b="-1399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223582" y="1415008"/>
            <a:ext cx="9056415" cy="5578809"/>
            <a:chOff x="0" y="0"/>
            <a:chExt cx="12075219" cy="743841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12075219" cy="1928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9"/>
                </a:lnSpc>
              </a:pPr>
              <a:r>
                <a:rPr lang="en-US" sz="9999">
                  <a:solidFill>
                    <a:srgbClr val="FFF0A2"/>
                  </a:solidFill>
                  <a:latin typeface="Anton"/>
                  <a:ea typeface="Anton"/>
                  <a:cs typeface="Anton"/>
                  <a:sym typeface="Anton"/>
                </a:rPr>
                <a:t>PROJECT OVERVIEW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93048"/>
              <a:ext cx="12075219" cy="514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4"/>
                </a:lnSpc>
              </a:pPr>
              <a:endParaRPr/>
            </a:p>
            <a:p>
              <a:pPr algn="ctr">
                <a:lnSpc>
                  <a:spcPts val="4374"/>
                </a:lnSpc>
              </a:pPr>
              <a:r>
                <a:rPr lang="en-US" sz="3499">
                  <a:solidFill>
                    <a:srgbClr val="FFF0A2"/>
                  </a:solidFill>
                  <a:latin typeface="DM Sans"/>
                  <a:ea typeface="DM Sans"/>
                  <a:cs typeface="DM Sans"/>
                  <a:sym typeface="DM Sans"/>
                </a:rPr>
                <a:t>Dataset: MovieLens Latest Dataset.</a:t>
              </a:r>
            </a:p>
            <a:p>
              <a:pPr algn="ctr">
                <a:lnSpc>
                  <a:spcPts val="4374"/>
                </a:lnSpc>
              </a:pPr>
              <a:endParaRPr lang="en-US" sz="3499">
                <a:solidFill>
                  <a:srgbClr val="FFF0A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ctr">
                <a:lnSpc>
                  <a:spcPts val="4374"/>
                </a:lnSpc>
              </a:pPr>
              <a:r>
                <a:rPr lang="en-US" sz="3499">
                  <a:solidFill>
                    <a:srgbClr val="FFF0A2"/>
                  </a:solidFill>
                  <a:latin typeface="DM Sans"/>
                  <a:ea typeface="DM Sans"/>
                  <a:cs typeface="DM Sans"/>
                  <a:sym typeface="DM Sans"/>
                </a:rPr>
                <a:t>Tech Stack: Python, Pandas, NumPy, ScikitLearn, Surprise, TensorFlow, TF-IDF</a:t>
              </a:r>
            </a:p>
            <a:p>
              <a:pPr algn="ctr">
                <a:lnSpc>
                  <a:spcPts val="4374"/>
                </a:lnSpc>
              </a:pPr>
              <a:endParaRPr lang="en-US" sz="3499">
                <a:solidFill>
                  <a:srgbClr val="FFF0A2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ctr">
                <a:lnSpc>
                  <a:spcPts val="4374"/>
                </a:lnSpc>
              </a:pPr>
              <a:endParaRPr lang="en-US" sz="3499">
                <a:solidFill>
                  <a:srgbClr val="FFF0A2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0" y="8050873"/>
            <a:ext cx="10898455" cy="0"/>
          </a:xfrm>
          <a:prstGeom prst="line">
            <a:avLst/>
          </a:prstGeom>
          <a:ln w="47625" cap="flat">
            <a:solidFill>
              <a:srgbClr val="FFF0A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3471070" y="8787088"/>
            <a:ext cx="728418" cy="728418"/>
          </a:xfrm>
          <a:custGeom>
            <a:avLst/>
            <a:gdLst/>
            <a:ahLst/>
            <a:cxnLst/>
            <a:rect l="l" t="t" r="r" b="b"/>
            <a:pathLst>
              <a:path w="728418" h="728418">
                <a:moveTo>
                  <a:pt x="0" y="0"/>
                </a:moveTo>
                <a:lnTo>
                  <a:pt x="728418" y="0"/>
                </a:lnTo>
                <a:lnTo>
                  <a:pt x="728418" y="728417"/>
                </a:lnTo>
                <a:lnTo>
                  <a:pt x="0" y="7284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8581201" y="0"/>
          <a:ext cx="9706799" cy="10287000"/>
        </p:xfrm>
        <a:graphic>
          <a:graphicData uri="http://schemas.openxmlformats.org/drawingml/2006/table">
            <a:tbl>
              <a:tblPr/>
              <a:tblGrid>
                <a:gridCol w="3240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3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30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ECACB8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Feature extraction (genres, ratings, user preferences)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455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ECACB8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Load datasets (movies.csv, ratings.csv)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ECACB8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Merge datasets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344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ECACB8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Handle missing values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500968" y="3367164"/>
            <a:ext cx="7550750" cy="3552671"/>
            <a:chOff x="0" y="0"/>
            <a:chExt cx="10067667" cy="4736895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0"/>
              <a:ext cx="10067667" cy="3782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999"/>
                </a:lnSpc>
              </a:pPr>
              <a:r>
                <a:rPr lang="en-US" sz="9999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DATA PREPROCESSING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218384"/>
              <a:ext cx="9636240" cy="518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5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19600"/>
            <a:ext cx="18288000" cy="5867400"/>
          </a:xfrm>
          <a:custGeom>
            <a:avLst/>
            <a:gdLst/>
            <a:ahLst/>
            <a:cxnLst/>
            <a:rect l="l" t="t" r="r" b="b"/>
            <a:pathLst>
              <a:path w="18288000" h="5867400">
                <a:moveTo>
                  <a:pt x="0" y="0"/>
                </a:moveTo>
                <a:lnTo>
                  <a:pt x="18288000" y="0"/>
                </a:lnTo>
                <a:lnTo>
                  <a:pt x="182880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025" b="-33766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71563" y="4878759"/>
          <a:ext cx="16187736" cy="4996625"/>
        </p:xfrm>
        <a:graphic>
          <a:graphicData uri="http://schemas.openxmlformats.org/drawingml/2006/table">
            <a:tbl>
              <a:tblPr/>
              <a:tblGrid>
                <a:gridCol w="539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1957">
                <a:tc>
                  <a:txBody>
                    <a:bodyPr/>
                    <a:lstStyle/>
                    <a:p>
                      <a:pPr algn="ctr">
                        <a:lnSpc>
                          <a:spcPts val="3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048">
                <a:tc>
                  <a:txBody>
                    <a:bodyPr/>
                    <a:lstStyle/>
                    <a:p>
                      <a:pPr algn="ctr">
                        <a:lnSpc>
                          <a:spcPts val="375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Uses TF-IDF (Term Frequency-Inverse Document Frequency)</a:t>
                      </a:r>
                      <a:endParaRPr lang="en-US" sz="1100"/>
                    </a:p>
                    <a:p>
                      <a:pPr algn="ctr">
                        <a:lnSpc>
                          <a:spcPts val="375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4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Computes cosine similarity between movies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5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Recommends similar movies based on genres and descriptions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5620">
                <a:tc>
                  <a:txBody>
                    <a:bodyPr/>
                    <a:lstStyle/>
                    <a:p>
                      <a:pPr algn="ctr">
                        <a:lnSpc>
                          <a:spcPts val="3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24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71562" y="1052029"/>
            <a:ext cx="9358990" cy="98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CONTENT-BASED FILTERING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67769" y="2429979"/>
            <a:ext cx="399153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Get the popcorn and soda, movie night has never been this great!</a:t>
            </a:r>
          </a:p>
        </p:txBody>
      </p:sp>
      <p:sp>
        <p:nvSpPr>
          <p:cNvPr id="6" name="Freeform 6"/>
          <p:cNvSpPr/>
          <p:nvPr/>
        </p:nvSpPr>
        <p:spPr>
          <a:xfrm>
            <a:off x="13549454" y="1028700"/>
            <a:ext cx="792630" cy="788307"/>
          </a:xfrm>
          <a:custGeom>
            <a:avLst/>
            <a:gdLst/>
            <a:ahLst/>
            <a:cxnLst/>
            <a:rect l="l" t="t" r="r" b="b"/>
            <a:pathLst>
              <a:path w="792630" h="788307">
                <a:moveTo>
                  <a:pt x="0" y="0"/>
                </a:moveTo>
                <a:lnTo>
                  <a:pt x="792630" y="0"/>
                </a:lnTo>
                <a:lnTo>
                  <a:pt x="792630" y="788307"/>
                </a:lnTo>
                <a:lnTo>
                  <a:pt x="0" y="788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57562" y="1028700"/>
            <a:ext cx="1075853" cy="788307"/>
          </a:xfrm>
          <a:custGeom>
            <a:avLst/>
            <a:gdLst/>
            <a:ahLst/>
            <a:cxnLst/>
            <a:rect l="l" t="t" r="r" b="b"/>
            <a:pathLst>
              <a:path w="1075853" h="788307">
                <a:moveTo>
                  <a:pt x="0" y="0"/>
                </a:moveTo>
                <a:lnTo>
                  <a:pt x="1075854" y="0"/>
                </a:lnTo>
                <a:lnTo>
                  <a:pt x="1075854" y="788307"/>
                </a:lnTo>
                <a:lnTo>
                  <a:pt x="0" y="78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648894" y="1028700"/>
            <a:ext cx="791184" cy="788307"/>
          </a:xfrm>
          <a:custGeom>
            <a:avLst/>
            <a:gdLst/>
            <a:ahLst/>
            <a:cxnLst/>
            <a:rect l="l" t="t" r="r" b="b"/>
            <a:pathLst>
              <a:path w="791184" h="788307">
                <a:moveTo>
                  <a:pt x="0" y="0"/>
                </a:moveTo>
                <a:lnTo>
                  <a:pt x="791184" y="0"/>
                </a:lnTo>
                <a:lnTo>
                  <a:pt x="791184" y="788307"/>
                </a:lnTo>
                <a:lnTo>
                  <a:pt x="0" y="78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55557" y="1028700"/>
            <a:ext cx="703743" cy="788307"/>
          </a:xfrm>
          <a:custGeom>
            <a:avLst/>
            <a:gdLst/>
            <a:ahLst/>
            <a:cxnLst/>
            <a:rect l="l" t="t" r="r" b="b"/>
            <a:pathLst>
              <a:path w="703743" h="788307">
                <a:moveTo>
                  <a:pt x="0" y="0"/>
                </a:moveTo>
                <a:lnTo>
                  <a:pt x="703743" y="0"/>
                </a:lnTo>
                <a:lnTo>
                  <a:pt x="703743" y="788307"/>
                </a:lnTo>
                <a:lnTo>
                  <a:pt x="0" y="7883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27613"/>
            <a:ext cx="10160355" cy="2159387"/>
            <a:chOff x="0" y="0"/>
            <a:chExt cx="2675978" cy="5687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75978" cy="568728"/>
            </a:xfrm>
            <a:custGeom>
              <a:avLst/>
              <a:gdLst/>
              <a:ahLst/>
              <a:cxnLst/>
              <a:rect l="l" t="t" r="r" b="b"/>
              <a:pathLst>
                <a:path w="2675978" h="568728">
                  <a:moveTo>
                    <a:pt x="0" y="0"/>
                  </a:moveTo>
                  <a:lnTo>
                    <a:pt x="2675978" y="0"/>
                  </a:lnTo>
                  <a:lnTo>
                    <a:pt x="2675978" y="568728"/>
                  </a:lnTo>
                  <a:lnTo>
                    <a:pt x="0" y="5687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75978" cy="606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98709" y="8639891"/>
            <a:ext cx="1141055" cy="1134832"/>
          </a:xfrm>
          <a:custGeom>
            <a:avLst/>
            <a:gdLst/>
            <a:ahLst/>
            <a:cxnLst/>
            <a:rect l="l" t="t" r="r" b="b"/>
            <a:pathLst>
              <a:path w="1141055" h="1134832">
                <a:moveTo>
                  <a:pt x="0" y="0"/>
                </a:moveTo>
                <a:lnTo>
                  <a:pt x="1141055" y="0"/>
                </a:lnTo>
                <a:lnTo>
                  <a:pt x="1141055" y="1134831"/>
                </a:lnTo>
                <a:lnTo>
                  <a:pt x="0" y="1134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06005" y="8639891"/>
            <a:ext cx="1548778" cy="1134832"/>
          </a:xfrm>
          <a:custGeom>
            <a:avLst/>
            <a:gdLst/>
            <a:ahLst/>
            <a:cxnLst/>
            <a:rect l="l" t="t" r="r" b="b"/>
            <a:pathLst>
              <a:path w="1548778" h="1134832">
                <a:moveTo>
                  <a:pt x="0" y="0"/>
                </a:moveTo>
                <a:lnTo>
                  <a:pt x="1548777" y="0"/>
                </a:lnTo>
                <a:lnTo>
                  <a:pt x="1548777" y="1134831"/>
                </a:lnTo>
                <a:lnTo>
                  <a:pt x="0" y="1134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21023" y="8639891"/>
            <a:ext cx="1138973" cy="1134832"/>
          </a:xfrm>
          <a:custGeom>
            <a:avLst/>
            <a:gdLst/>
            <a:ahLst/>
            <a:cxnLst/>
            <a:rect l="l" t="t" r="r" b="b"/>
            <a:pathLst>
              <a:path w="1138973" h="1134832">
                <a:moveTo>
                  <a:pt x="0" y="0"/>
                </a:moveTo>
                <a:lnTo>
                  <a:pt x="1138973" y="0"/>
                </a:lnTo>
                <a:lnTo>
                  <a:pt x="1138973" y="1134831"/>
                </a:lnTo>
                <a:lnTo>
                  <a:pt x="0" y="1134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26237" y="8639891"/>
            <a:ext cx="1013095" cy="1134832"/>
          </a:xfrm>
          <a:custGeom>
            <a:avLst/>
            <a:gdLst/>
            <a:ahLst/>
            <a:cxnLst/>
            <a:rect l="l" t="t" r="r" b="b"/>
            <a:pathLst>
              <a:path w="1013095" h="1134832">
                <a:moveTo>
                  <a:pt x="0" y="0"/>
                </a:moveTo>
                <a:lnTo>
                  <a:pt x="1013095" y="0"/>
                </a:lnTo>
                <a:lnTo>
                  <a:pt x="1013095" y="1134831"/>
                </a:lnTo>
                <a:lnTo>
                  <a:pt x="0" y="1134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05572" y="8639891"/>
            <a:ext cx="1548778" cy="1134832"/>
          </a:xfrm>
          <a:custGeom>
            <a:avLst/>
            <a:gdLst/>
            <a:ahLst/>
            <a:cxnLst/>
            <a:rect l="l" t="t" r="r" b="b"/>
            <a:pathLst>
              <a:path w="1548778" h="1134832">
                <a:moveTo>
                  <a:pt x="0" y="0"/>
                </a:moveTo>
                <a:lnTo>
                  <a:pt x="1548778" y="0"/>
                </a:lnTo>
                <a:lnTo>
                  <a:pt x="1548778" y="1134831"/>
                </a:lnTo>
                <a:lnTo>
                  <a:pt x="0" y="1134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20591" y="8639891"/>
            <a:ext cx="1141055" cy="1134832"/>
          </a:xfrm>
          <a:custGeom>
            <a:avLst/>
            <a:gdLst/>
            <a:ahLst/>
            <a:cxnLst/>
            <a:rect l="l" t="t" r="r" b="b"/>
            <a:pathLst>
              <a:path w="1141055" h="1134832">
                <a:moveTo>
                  <a:pt x="0" y="0"/>
                </a:moveTo>
                <a:lnTo>
                  <a:pt x="1141055" y="0"/>
                </a:lnTo>
                <a:lnTo>
                  <a:pt x="1141055" y="1134831"/>
                </a:lnTo>
                <a:lnTo>
                  <a:pt x="0" y="1134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160355" y="-4762"/>
            <a:ext cx="8127645" cy="10291762"/>
            <a:chOff x="0" y="0"/>
            <a:chExt cx="10836860" cy="1372235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0"/>
            <a:srcRect t="15040" b="541"/>
            <a:stretch>
              <a:fillRect/>
            </a:stretch>
          </p:blipFill>
          <p:spPr>
            <a:xfrm>
              <a:off x="0" y="0"/>
              <a:ext cx="10836860" cy="1372235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028700" y="4603198"/>
            <a:ext cx="8853099" cy="2508917"/>
            <a:chOff x="0" y="-19050"/>
            <a:chExt cx="11804131" cy="3345223"/>
          </a:xfrm>
        </p:grpSpPr>
        <p:sp>
          <p:nvSpPr>
            <p:cNvPr id="14" name="TextBox 14"/>
            <p:cNvSpPr txBox="1"/>
            <p:nvPr/>
          </p:nvSpPr>
          <p:spPr>
            <a:xfrm>
              <a:off x="1435968" y="909786"/>
              <a:ext cx="10368163" cy="14625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5"/>
                </a:lnSpc>
              </a:pPr>
              <a:r>
                <a:rPr lang="en-US" sz="3500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Predicts missing ratings</a:t>
              </a:r>
            </a:p>
            <a:p>
              <a:pPr algn="l">
                <a:lnSpc>
                  <a:spcPts val="4375"/>
                </a:lnSpc>
              </a:pPr>
              <a:endParaRPr lang="en-US" sz="3500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435968" y="-19050"/>
              <a:ext cx="10368163" cy="725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5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35968" y="1838586"/>
              <a:ext cx="10368163" cy="1487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5"/>
                </a:lnSpc>
              </a:pPr>
              <a:r>
                <a:rPr lang="en-US" sz="3500" dirty="0">
                  <a:latin typeface="DM Sans"/>
                  <a:ea typeface="DM Sans"/>
                  <a:cs typeface="DM Sans"/>
                  <a:sym typeface="DM Sans"/>
                </a:rPr>
                <a:t>Finds similar users and recommends movies based on their preferences</a:t>
              </a:r>
              <a:endParaRPr lang="en-US" sz="3500" dirty="0">
                <a:latin typeface="DM Sans"/>
                <a:ea typeface="DM Sans"/>
                <a:cs typeface="DM Sans"/>
                <a:sym typeface="DM San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09750"/>
              <a:ext cx="1114052" cy="725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5"/>
                </a:lnSpc>
              </a:pPr>
              <a:r>
                <a:rPr lang="en-US" sz="35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114052" cy="725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5"/>
                </a:lnSpc>
              </a:pPr>
              <a:r>
                <a:rPr lang="en-US" sz="35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838550"/>
              <a:ext cx="1114052" cy="725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5"/>
                </a:lnSpc>
              </a:pPr>
              <a:r>
                <a:rPr lang="en-US" sz="35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1028700"/>
            <a:ext cx="8063048" cy="3588785"/>
            <a:chOff x="0" y="0"/>
            <a:chExt cx="10750731" cy="478504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95250"/>
              <a:ext cx="10697521" cy="3782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>
                  <a:solidFill>
                    <a:srgbClr val="000000"/>
                  </a:solidFill>
                  <a:latin typeface="Anton"/>
                  <a:ea typeface="Anton"/>
                  <a:cs typeface="Anton"/>
                  <a:sym typeface="Anton"/>
                </a:rPr>
                <a:t>COLLABORATIVE FILTERING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3209" y="4059066"/>
              <a:ext cx="10697521" cy="725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7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4819" y="4583444"/>
            <a:ext cx="9116988" cy="53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7"/>
              </a:lnSpc>
              <a:spcBef>
                <a:spcPct val="0"/>
              </a:spcBef>
            </a:pPr>
            <a:r>
              <a:rPr lang="en-US" sz="33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Uses Matrix Factorization (SVD) 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02696" y="499217"/>
            <a:ext cx="4773971" cy="2139950"/>
            <a:chOff x="0" y="0"/>
            <a:chExt cx="1257342" cy="563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7342" cy="563608"/>
            </a:xfrm>
            <a:custGeom>
              <a:avLst/>
              <a:gdLst/>
              <a:ahLst/>
              <a:cxnLst/>
              <a:rect l="l" t="t" r="r" b="b"/>
              <a:pathLst>
                <a:path w="1257342" h="563608">
                  <a:moveTo>
                    <a:pt x="0" y="0"/>
                  </a:moveTo>
                  <a:lnTo>
                    <a:pt x="1257342" y="0"/>
                  </a:lnTo>
                  <a:lnTo>
                    <a:pt x="1257342" y="563608"/>
                  </a:lnTo>
                  <a:lnTo>
                    <a:pt x="0" y="563608"/>
                  </a:lnTo>
                  <a:close/>
                </a:path>
              </a:pathLst>
            </a:custGeom>
            <a:solidFill>
              <a:srgbClr val="ECA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57342" cy="61123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Combines Content-Based and Collaborative Filtering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5123" y="2422531"/>
            <a:ext cx="7146797" cy="34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20"/>
              </a:lnSpc>
            </a:pPr>
            <a:r>
              <a:rPr lang="en-US" sz="8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HYBRID RECOMMENDATION SYSTEM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276667" y="3215472"/>
            <a:ext cx="4628318" cy="2087700"/>
            <a:chOff x="0" y="0"/>
            <a:chExt cx="1218981" cy="5498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8981" cy="549847"/>
            </a:xfrm>
            <a:custGeom>
              <a:avLst/>
              <a:gdLst/>
              <a:ahLst/>
              <a:cxnLst/>
              <a:rect l="l" t="t" r="r" b="b"/>
              <a:pathLst>
                <a:path w="1218981" h="549847">
                  <a:moveTo>
                    <a:pt x="0" y="0"/>
                  </a:moveTo>
                  <a:lnTo>
                    <a:pt x="1218981" y="0"/>
                  </a:lnTo>
                  <a:lnTo>
                    <a:pt x="1218981" y="549847"/>
                  </a:lnTo>
                  <a:lnTo>
                    <a:pt x="0" y="549847"/>
                  </a:lnTo>
                  <a:close/>
                </a:path>
              </a:pathLst>
            </a:custGeom>
            <a:solidFill>
              <a:srgbClr val="ECACB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18981" cy="5974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Weighted Hybrid: Assigns importance to both methods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02696" y="5879476"/>
            <a:ext cx="4773971" cy="2137810"/>
            <a:chOff x="0" y="0"/>
            <a:chExt cx="1257342" cy="563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7342" cy="563045"/>
            </a:xfrm>
            <a:custGeom>
              <a:avLst/>
              <a:gdLst/>
              <a:ahLst/>
              <a:cxnLst/>
              <a:rect l="l" t="t" r="r" b="b"/>
              <a:pathLst>
                <a:path w="1257342" h="563045">
                  <a:moveTo>
                    <a:pt x="0" y="0"/>
                  </a:moveTo>
                  <a:lnTo>
                    <a:pt x="1257342" y="0"/>
                  </a:lnTo>
                  <a:lnTo>
                    <a:pt x="1257342" y="563045"/>
                  </a:lnTo>
                  <a:lnTo>
                    <a:pt x="0" y="563045"/>
                  </a:lnTo>
                  <a:close/>
                </a:path>
              </a:pathLst>
            </a:custGeom>
            <a:solidFill>
              <a:srgbClr val="ECACB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57342" cy="61067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Ranking Hybrid: Merges top recommendations from both models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537832" cy="10287000"/>
            <a:chOff x="0" y="0"/>
            <a:chExt cx="1405044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070" r="3637"/>
            <a:stretch>
              <a:fillRect/>
            </a:stretch>
          </p:blipFill>
          <p:spPr>
            <a:xfrm>
              <a:off x="0" y="0"/>
              <a:ext cx="1405044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43829" y="643378"/>
            <a:ext cx="9650174" cy="9000245"/>
            <a:chOff x="0" y="0"/>
            <a:chExt cx="2541610" cy="237043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41610" cy="2370435"/>
            </a:xfrm>
            <a:custGeom>
              <a:avLst/>
              <a:gdLst/>
              <a:ahLst/>
              <a:cxnLst/>
              <a:rect l="l" t="t" r="r" b="b"/>
              <a:pathLst>
                <a:path w="2541610" h="2370435">
                  <a:moveTo>
                    <a:pt x="0" y="0"/>
                  </a:moveTo>
                  <a:lnTo>
                    <a:pt x="2541610" y="0"/>
                  </a:lnTo>
                  <a:lnTo>
                    <a:pt x="2541610" y="2370435"/>
                  </a:lnTo>
                  <a:lnTo>
                    <a:pt x="0" y="2370435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41610" cy="2408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9011" y="954089"/>
            <a:ext cx="8999810" cy="8378823"/>
            <a:chOff x="0" y="0"/>
            <a:chExt cx="6350000" cy="59118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2540" cy="5913120"/>
            </a:xfrm>
            <a:custGeom>
              <a:avLst/>
              <a:gdLst/>
              <a:ahLst/>
              <a:cxnLst/>
              <a:rect l="l" t="t" r="r" b="b"/>
              <a:pathLst>
                <a:path w="6352540" h="5913120">
                  <a:moveTo>
                    <a:pt x="5995670" y="1826260"/>
                  </a:moveTo>
                  <a:lnTo>
                    <a:pt x="4719320" y="1826260"/>
                  </a:lnTo>
                  <a:cubicBezTo>
                    <a:pt x="4523740" y="1826260"/>
                    <a:pt x="4364990" y="1667510"/>
                    <a:pt x="4364990" y="1471930"/>
                  </a:cubicBezTo>
                  <a:lnTo>
                    <a:pt x="4364990" y="354330"/>
                  </a:lnTo>
                  <a:cubicBezTo>
                    <a:pt x="4364990" y="158750"/>
                    <a:pt x="4206240" y="0"/>
                    <a:pt x="4010660" y="0"/>
                  </a:cubicBezTo>
                  <a:lnTo>
                    <a:pt x="1061720" y="0"/>
                  </a:lnTo>
                  <a:cubicBezTo>
                    <a:pt x="866140" y="0"/>
                    <a:pt x="707390" y="158750"/>
                    <a:pt x="707390" y="354330"/>
                  </a:cubicBezTo>
                  <a:lnTo>
                    <a:pt x="707390" y="506730"/>
                  </a:lnTo>
                  <a:cubicBezTo>
                    <a:pt x="707390" y="702310"/>
                    <a:pt x="548640" y="861060"/>
                    <a:pt x="353060" y="861060"/>
                  </a:cubicBezTo>
                  <a:cubicBezTo>
                    <a:pt x="15875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58750" y="5077460"/>
                    <a:pt x="354330" y="5077460"/>
                  </a:cubicBezTo>
                  <a:cubicBezTo>
                    <a:pt x="549910" y="5077460"/>
                    <a:pt x="708660" y="5236210"/>
                    <a:pt x="708660" y="5431790"/>
                  </a:cubicBezTo>
                  <a:lnTo>
                    <a:pt x="708660" y="5558790"/>
                  </a:lnTo>
                  <a:cubicBezTo>
                    <a:pt x="708660" y="5754370"/>
                    <a:pt x="867410" y="5913120"/>
                    <a:pt x="1062990" y="5913120"/>
                  </a:cubicBezTo>
                  <a:lnTo>
                    <a:pt x="4013200" y="5913120"/>
                  </a:lnTo>
                  <a:cubicBezTo>
                    <a:pt x="4208780" y="5913120"/>
                    <a:pt x="4367530" y="5754370"/>
                    <a:pt x="4367530" y="5558790"/>
                  </a:cubicBezTo>
                  <a:lnTo>
                    <a:pt x="4367530" y="5431790"/>
                  </a:lnTo>
                  <a:cubicBezTo>
                    <a:pt x="4367530" y="5236210"/>
                    <a:pt x="4526280" y="5077460"/>
                    <a:pt x="4721860" y="5077460"/>
                  </a:cubicBezTo>
                  <a:lnTo>
                    <a:pt x="5998210" y="5077460"/>
                  </a:lnTo>
                  <a:cubicBezTo>
                    <a:pt x="6193790" y="5077460"/>
                    <a:pt x="6352540" y="4918710"/>
                    <a:pt x="6352540" y="4723130"/>
                  </a:cubicBezTo>
                  <a:lnTo>
                    <a:pt x="6352540" y="2179320"/>
                  </a:lnTo>
                  <a:cubicBezTo>
                    <a:pt x="6350000" y="1983740"/>
                    <a:pt x="6191250" y="1826260"/>
                    <a:pt x="5995670" y="1826260"/>
                  </a:cubicBezTo>
                  <a:close/>
                </a:path>
              </a:pathLst>
            </a:custGeom>
            <a:blipFill>
              <a:blip r:embed="rId2"/>
              <a:stretch>
                <a:fillRect l="-55887" t="-11365" r="-13740" b="-1012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1340774" y="700528"/>
            <a:ext cx="6334548" cy="1835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4"/>
              </a:lnSpc>
            </a:pPr>
            <a:r>
              <a:rPr lang="en-US" sz="6495">
                <a:solidFill>
                  <a:srgbClr val="FFF0A2"/>
                </a:solidFill>
                <a:latin typeface="Anton"/>
                <a:ea typeface="Anton"/>
                <a:cs typeface="Anton"/>
                <a:sym typeface="Anton"/>
              </a:rPr>
              <a:t>EXAMPLE MOVIE RECOMMENDATIONS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40774" y="2951957"/>
            <a:ext cx="5918526" cy="575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7"/>
              </a:lnSpc>
            </a:pPr>
            <a:r>
              <a:rPr lang="en-US" sz="3357">
                <a:solidFill>
                  <a:srgbClr val="FFF0A2"/>
                </a:solidFill>
                <a:latin typeface="DM Sans"/>
                <a:ea typeface="DM Sans"/>
                <a:cs typeface="DM Sans"/>
                <a:sym typeface="DM Sans"/>
              </a:rPr>
              <a:t>User selects a movie (e.g. 'Toy Story')</a:t>
            </a:r>
          </a:p>
          <a:p>
            <a:pPr algn="l">
              <a:lnSpc>
                <a:spcPts val="4197"/>
              </a:lnSpc>
            </a:pPr>
            <a:endParaRPr lang="en-US" sz="3357">
              <a:solidFill>
                <a:srgbClr val="FFF0A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197"/>
              </a:lnSpc>
            </a:pPr>
            <a:r>
              <a:rPr lang="en-US" sz="3357">
                <a:solidFill>
                  <a:srgbClr val="FFF0A2"/>
                </a:solidFill>
                <a:latin typeface="DM Sans"/>
                <a:ea typeface="DM Sans"/>
                <a:cs typeface="DM Sans"/>
                <a:sym typeface="DM Sans"/>
              </a:rPr>
              <a:t>Content-Based finds similar movies</a:t>
            </a:r>
          </a:p>
          <a:p>
            <a:pPr algn="l">
              <a:lnSpc>
                <a:spcPts val="4197"/>
              </a:lnSpc>
            </a:pPr>
            <a:endParaRPr lang="en-US" sz="3357">
              <a:solidFill>
                <a:srgbClr val="FFF0A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197"/>
              </a:lnSpc>
            </a:pPr>
            <a:r>
              <a:rPr lang="en-US" sz="3357">
                <a:solidFill>
                  <a:srgbClr val="FFF0A2"/>
                </a:solidFill>
                <a:latin typeface="DM Sans"/>
                <a:ea typeface="DM Sans"/>
                <a:cs typeface="DM Sans"/>
                <a:sym typeface="DM Sans"/>
              </a:rPr>
              <a:t>Collaborative Filtering predicts user preferences</a:t>
            </a:r>
          </a:p>
          <a:p>
            <a:pPr algn="l">
              <a:lnSpc>
                <a:spcPts val="4197"/>
              </a:lnSpc>
            </a:pPr>
            <a:endParaRPr lang="en-US" sz="3357">
              <a:solidFill>
                <a:srgbClr val="FFF0A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197"/>
              </a:lnSpc>
            </a:pPr>
            <a:r>
              <a:rPr lang="en-US" sz="3357">
                <a:solidFill>
                  <a:srgbClr val="FFF0A2"/>
                </a:solidFill>
                <a:latin typeface="DM Sans"/>
                <a:ea typeface="DM Sans"/>
                <a:cs typeface="DM Sans"/>
                <a:sym typeface="DM Sans"/>
              </a:rPr>
              <a:t>Hybrid ranks top suggestions</a:t>
            </a:r>
          </a:p>
          <a:p>
            <a:pPr algn="l">
              <a:lnSpc>
                <a:spcPts val="4197"/>
              </a:lnSpc>
            </a:pPr>
            <a:endParaRPr lang="en-US" sz="3357">
              <a:solidFill>
                <a:srgbClr val="FFF0A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0537832" y="8476700"/>
            <a:ext cx="7750168" cy="0"/>
          </a:xfrm>
          <a:prstGeom prst="line">
            <a:avLst/>
          </a:prstGeom>
          <a:ln w="47625" cap="flat">
            <a:solidFill>
              <a:srgbClr val="FFF0A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27613"/>
            <a:ext cx="11000528" cy="2159387"/>
            <a:chOff x="0" y="0"/>
            <a:chExt cx="2897258" cy="5687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7258" cy="568728"/>
            </a:xfrm>
            <a:custGeom>
              <a:avLst/>
              <a:gdLst/>
              <a:ahLst/>
              <a:cxnLst/>
              <a:rect l="l" t="t" r="r" b="b"/>
              <a:pathLst>
                <a:path w="2897258" h="568728">
                  <a:moveTo>
                    <a:pt x="0" y="0"/>
                  </a:moveTo>
                  <a:lnTo>
                    <a:pt x="2897258" y="0"/>
                  </a:lnTo>
                  <a:lnTo>
                    <a:pt x="2897258" y="568728"/>
                  </a:lnTo>
                  <a:lnTo>
                    <a:pt x="0" y="5687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97258" cy="606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23971" y="8899797"/>
            <a:ext cx="2703028" cy="615019"/>
            <a:chOff x="0" y="0"/>
            <a:chExt cx="3604037" cy="820026"/>
          </a:xfrm>
        </p:grpSpPr>
        <p:sp>
          <p:nvSpPr>
            <p:cNvPr id="6" name="Freeform 6"/>
            <p:cNvSpPr/>
            <p:nvPr/>
          </p:nvSpPr>
          <p:spPr>
            <a:xfrm>
              <a:off x="908926" y="0"/>
              <a:ext cx="820026" cy="820026"/>
            </a:xfrm>
            <a:custGeom>
              <a:avLst/>
              <a:gdLst/>
              <a:ahLst/>
              <a:cxnLst/>
              <a:rect l="l" t="t" r="r" b="b"/>
              <a:pathLst>
                <a:path w="820026" h="820026">
                  <a:moveTo>
                    <a:pt x="0" y="0"/>
                  </a:moveTo>
                  <a:lnTo>
                    <a:pt x="820025" y="0"/>
                  </a:lnTo>
                  <a:lnTo>
                    <a:pt x="820025" y="820026"/>
                  </a:lnTo>
                  <a:lnTo>
                    <a:pt x="0" y="820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805027" y="0"/>
              <a:ext cx="820026" cy="820026"/>
            </a:xfrm>
            <a:custGeom>
              <a:avLst/>
              <a:gdLst/>
              <a:ahLst/>
              <a:cxnLst/>
              <a:rect l="l" t="t" r="r" b="b"/>
              <a:pathLst>
                <a:path w="820026" h="820026">
                  <a:moveTo>
                    <a:pt x="0" y="0"/>
                  </a:moveTo>
                  <a:lnTo>
                    <a:pt x="820025" y="0"/>
                  </a:lnTo>
                  <a:lnTo>
                    <a:pt x="820025" y="820026"/>
                  </a:lnTo>
                  <a:lnTo>
                    <a:pt x="0" y="820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784012" y="0"/>
              <a:ext cx="820026" cy="820026"/>
            </a:xfrm>
            <a:custGeom>
              <a:avLst/>
              <a:gdLst/>
              <a:ahLst/>
              <a:cxnLst/>
              <a:rect l="l" t="t" r="r" b="b"/>
              <a:pathLst>
                <a:path w="820026" h="820026">
                  <a:moveTo>
                    <a:pt x="0" y="0"/>
                  </a:moveTo>
                  <a:lnTo>
                    <a:pt x="820025" y="0"/>
                  </a:lnTo>
                  <a:lnTo>
                    <a:pt x="820025" y="820026"/>
                  </a:lnTo>
                  <a:lnTo>
                    <a:pt x="0" y="820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20026" cy="820026"/>
            </a:xfrm>
            <a:custGeom>
              <a:avLst/>
              <a:gdLst/>
              <a:ahLst/>
              <a:cxnLst/>
              <a:rect l="l" t="t" r="r" b="b"/>
              <a:pathLst>
                <a:path w="820026" h="820026">
                  <a:moveTo>
                    <a:pt x="0" y="0"/>
                  </a:moveTo>
                  <a:lnTo>
                    <a:pt x="820026" y="0"/>
                  </a:lnTo>
                  <a:lnTo>
                    <a:pt x="820026" y="820026"/>
                  </a:lnTo>
                  <a:lnTo>
                    <a:pt x="0" y="820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000528" y="0"/>
            <a:ext cx="7287472" cy="10287000"/>
            <a:chOff x="0" y="0"/>
            <a:chExt cx="9716630" cy="137160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/>
            <a:srcRect l="3426" t="13819" r="4997"/>
            <a:stretch>
              <a:fillRect/>
            </a:stretch>
          </p:blipFill>
          <p:spPr>
            <a:xfrm>
              <a:off x="0" y="0"/>
              <a:ext cx="9716630" cy="137160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205788" y="2078588"/>
            <a:ext cx="8539393" cy="281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CONCLUSION &amp; FUTURE SCOPE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5788" y="5275522"/>
            <a:ext cx="8768001" cy="830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Hybrid models improve recommendation accuracy</a:t>
            </a:r>
          </a:p>
          <a:p>
            <a:pPr algn="ctr">
              <a:lnSpc>
                <a:spcPts val="3374"/>
              </a:lnSpc>
            </a:pPr>
            <a:endParaRPr lang="en-US" sz="26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525676" y="668804"/>
            <a:ext cx="897866" cy="892969"/>
          </a:xfrm>
          <a:custGeom>
            <a:avLst/>
            <a:gdLst/>
            <a:ahLst/>
            <a:cxnLst/>
            <a:rect l="l" t="t" r="r" b="b"/>
            <a:pathLst>
              <a:path w="897866" h="892969">
                <a:moveTo>
                  <a:pt x="0" y="0"/>
                </a:moveTo>
                <a:lnTo>
                  <a:pt x="897866" y="0"/>
                </a:lnTo>
                <a:lnTo>
                  <a:pt x="897866" y="892969"/>
                </a:lnTo>
                <a:lnTo>
                  <a:pt x="0" y="8929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525676" y="6699459"/>
            <a:ext cx="896228" cy="892969"/>
          </a:xfrm>
          <a:custGeom>
            <a:avLst/>
            <a:gdLst/>
            <a:ahLst/>
            <a:cxnLst/>
            <a:rect l="l" t="t" r="r" b="b"/>
            <a:pathLst>
              <a:path w="896228" h="892969">
                <a:moveTo>
                  <a:pt x="0" y="0"/>
                </a:moveTo>
                <a:lnTo>
                  <a:pt x="896228" y="0"/>
                </a:lnTo>
                <a:lnTo>
                  <a:pt x="896228" y="892968"/>
                </a:lnTo>
                <a:lnTo>
                  <a:pt x="0" y="8929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76985" y="668804"/>
            <a:ext cx="797178" cy="892969"/>
          </a:xfrm>
          <a:custGeom>
            <a:avLst/>
            <a:gdLst/>
            <a:ahLst/>
            <a:cxnLst/>
            <a:rect l="l" t="t" r="r" b="b"/>
            <a:pathLst>
              <a:path w="797178" h="892969">
                <a:moveTo>
                  <a:pt x="0" y="0"/>
                </a:moveTo>
                <a:lnTo>
                  <a:pt x="797178" y="0"/>
                </a:lnTo>
                <a:lnTo>
                  <a:pt x="797178" y="892969"/>
                </a:lnTo>
                <a:lnTo>
                  <a:pt x="0" y="8929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76985" y="6699459"/>
            <a:ext cx="897866" cy="892969"/>
          </a:xfrm>
          <a:custGeom>
            <a:avLst/>
            <a:gdLst/>
            <a:ahLst/>
            <a:cxnLst/>
            <a:rect l="l" t="t" r="r" b="b"/>
            <a:pathLst>
              <a:path w="897866" h="892969">
                <a:moveTo>
                  <a:pt x="0" y="0"/>
                </a:moveTo>
                <a:lnTo>
                  <a:pt x="897867" y="0"/>
                </a:lnTo>
                <a:lnTo>
                  <a:pt x="897867" y="892968"/>
                </a:lnTo>
                <a:lnTo>
                  <a:pt x="0" y="892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05788" y="6057992"/>
            <a:ext cx="8565611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Future work: Real-time recommendations, improved user personalization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233</Words>
  <Application>Microsoft Office PowerPoint</Application>
  <PresentationFormat>Custom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Anton</vt:lpstr>
      <vt:lpstr>Calibri</vt:lpstr>
      <vt:lpstr>Arial</vt:lpstr>
      <vt:lpstr>DM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Movie Recommendation System</dc:title>
  <cp:lastModifiedBy>Dell</cp:lastModifiedBy>
  <cp:revision>3</cp:revision>
  <dcterms:created xsi:type="dcterms:W3CDTF">2006-08-16T00:00:00Z</dcterms:created>
  <dcterms:modified xsi:type="dcterms:W3CDTF">2025-04-03T14:36:04Z</dcterms:modified>
  <dc:identifier>DAGjlPvHMnw</dc:identifier>
</cp:coreProperties>
</file>